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metadata" ContentType="application/binary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76" r:id="rId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110">
          <p15:clr>
            <a:srgbClr val="A4A3A4"/>
          </p15:clr>
        </p15:guide>
        <p15:guide id="4" orient="horz" pos="255">
          <p15:clr>
            <a:srgbClr val="A4A3A4"/>
          </p15:clr>
        </p15:guide>
        <p15:guide id="5" pos="279">
          <p15:clr>
            <a:srgbClr val="A4A3A4"/>
          </p15:clr>
        </p15:guide>
        <p15:guide id="6" pos="7355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g2iY9RjD2Q123aC8LPFZ3P+MnB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202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-946" y="-259"/>
      </p:cViewPr>
      <p:guideLst>
        <p:guide orient="horz" pos="2160"/>
        <p:guide orient="horz" pos="4110"/>
        <p:guide orient="horz" pos="255"/>
        <p:guide pos="3840"/>
        <p:guide pos="279"/>
        <p:guide pos="735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28" Type="http://schemas.openxmlformats.org/officeDocument/2006/relationships/presProps" Target="presProps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bf2f1f39d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gbf2f1f39dc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" name="Google Shape;96;gbf2f1f39dc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0b8bd033a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0b8bd033a_1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c0b8bd033a_1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c0b8bd033a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c0b8bd033a_1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c0b8bd033a_1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0b8bd033a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c0b8bd033a_1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c0b8bd033a_1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0" name="Google Shape;2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Verdana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Verdana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68" name="Google Shape;68;p1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Verdana"/>
              <a:buNone/>
              <a:defRPr sz="4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/>
          <p:nvPr/>
        </p:nvSpPr>
        <p:spPr>
          <a:xfrm>
            <a:off x="2594294" y="2828220"/>
            <a:ext cx="70524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dirty="0" smtClean="0">
                <a:solidFill>
                  <a:srgbClr val="C00000"/>
                </a:solidFill>
                <a:latin typeface="Verdana"/>
                <a:ea typeface="Verdana"/>
                <a:cs typeface="Verdana"/>
                <a:sym typeface="Verdana"/>
              </a:rPr>
              <a:t>Mon</a:t>
            </a:r>
            <a:r>
              <a:rPr lang="en-US" sz="7200" dirty="0" smtClean="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ochr</a:t>
            </a:r>
            <a:r>
              <a:rPr lang="en-US" sz="7200" dirty="0" smtClean="0">
                <a:solidFill>
                  <a:srgbClr val="C00000"/>
                </a:solidFill>
                <a:latin typeface="Verdana"/>
                <a:ea typeface="Verdana"/>
                <a:cs typeface="Verdana"/>
                <a:sym typeface="Verdana"/>
              </a:rPr>
              <a:t>ome</a:t>
            </a:r>
            <a:endParaRPr sz="7900" b="0" i="0" u="none" strike="noStrike" cap="none" dirty="0">
              <a:solidFill>
                <a:srgbClr val="C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636650" y="565950"/>
            <a:ext cx="10949400" cy="5726100"/>
          </a:xfrm>
          <a:prstGeom prst="rect">
            <a:avLst/>
          </a:prstGeom>
          <a:noFill/>
          <a:ln w="38100" cap="flat" cmpd="sng">
            <a:solidFill>
              <a:srgbClr val="DADAD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/>
          <p:nvPr/>
        </p:nvSpPr>
        <p:spPr>
          <a:xfrm rot="5400000">
            <a:off x="2363000" y="3185250"/>
            <a:ext cx="777600" cy="487500"/>
          </a:xfrm>
          <a:prstGeom prst="triangle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/>
          <p:nvPr/>
        </p:nvSpPr>
        <p:spPr>
          <a:xfrm rot="-5400000">
            <a:off x="9141550" y="3184500"/>
            <a:ext cx="780000" cy="489000"/>
          </a:xfrm>
          <a:prstGeom prst="triangle">
            <a:avLst>
              <a:gd name="adj" fmla="val 50000"/>
            </a:avLst>
          </a:prstGeom>
          <a:solidFill>
            <a:srgbClr val="D820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gbf2f1f39dc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1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gbf2f1f39dc_0_12"/>
          <p:cNvSpPr/>
          <p:nvPr/>
        </p:nvSpPr>
        <p:spPr>
          <a:xfrm>
            <a:off x="0" y="2687793"/>
            <a:ext cx="12192000" cy="434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gbf2f1f39dc_0_12"/>
          <p:cNvSpPr/>
          <p:nvPr/>
        </p:nvSpPr>
        <p:spPr>
          <a:xfrm>
            <a:off x="5673300" y="2075400"/>
            <a:ext cx="845400" cy="7314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gbf2f1f39dc_0_12"/>
          <p:cNvSpPr/>
          <p:nvPr/>
        </p:nvSpPr>
        <p:spPr>
          <a:xfrm>
            <a:off x="6066000" y="3095000"/>
            <a:ext cx="60000" cy="3673500"/>
          </a:xfrm>
          <a:prstGeom prst="rect">
            <a:avLst/>
          </a:prstGeom>
          <a:solidFill>
            <a:srgbClr val="D820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gbf2f1f39dc_0_12"/>
          <p:cNvSpPr txBox="1"/>
          <p:nvPr/>
        </p:nvSpPr>
        <p:spPr>
          <a:xfrm>
            <a:off x="3529584" y="815656"/>
            <a:ext cx="5246286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28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</a:rPr>
              <a:t>A little about the application</a:t>
            </a:r>
            <a:endParaRPr sz="280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/>
              <a:sym typeface="Verdana"/>
            </a:endParaRPr>
          </a:p>
        </p:txBody>
      </p:sp>
      <p:sp>
        <p:nvSpPr>
          <p:cNvPr id="103" name="Google Shape;103;gbf2f1f39dc_0_12"/>
          <p:cNvSpPr/>
          <p:nvPr/>
        </p:nvSpPr>
        <p:spPr>
          <a:xfrm>
            <a:off x="3282696" y="805628"/>
            <a:ext cx="5590058" cy="62998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457200" y="6044184"/>
            <a:ext cx="51023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1 - </a:t>
            </a:r>
            <a:r>
              <a:rPr lang="ru-RU" dirty="0" smtClean="0"/>
              <a:t>жанр игровых программ (обычно несложных) для мобильных устройств, используемых для того, чтобы скоротать время. </a:t>
            </a:r>
          </a:p>
          <a:p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457200" y="3035808"/>
            <a:ext cx="48524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</a:rPr>
              <a:t>Приложение создавалось, как </a:t>
            </a:r>
            <a:r>
              <a:rPr lang="ru-RU" sz="2000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</a:rPr>
              <a:t>таймкиллер</a:t>
            </a:r>
            <a:r>
              <a:rPr lang="en-US" sz="20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</a:rPr>
              <a:t>¹,</a:t>
            </a:r>
            <a:r>
              <a:rPr lang="ru-RU" sz="20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</a:rPr>
              <a:t> но оно имеет множество путей для развития. </a:t>
            </a:r>
            <a:r>
              <a:rPr lang="en-US" sz="20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</a:rPr>
              <a:t>Monochrome </a:t>
            </a:r>
            <a:r>
              <a:rPr lang="ru-RU" sz="20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</a:rPr>
              <a:t>можно развить до того, что он будет находить склонности к разным видам дальтонизма, исходя из того, как быстро, какую пару цветов будет находить человек.</a:t>
            </a:r>
            <a:endParaRPr lang="ru-RU" sz="2000" dirty="0">
              <a:solidFill>
                <a:schemeClr val="tx1"/>
              </a:solidFill>
              <a:latin typeface="Verdana" pitchFamily="34" charset="0"/>
              <a:ea typeface="Verdana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72656" y="3115056"/>
            <a:ext cx="48524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</a:rPr>
              <a:t>На данный момент приложение имеет всего одну пару цветов, красный и светло-красный. В будущем планируется добавить другие пары цветов, мини-игры и </a:t>
            </a:r>
            <a:r>
              <a:rPr lang="ru-RU" sz="2000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</a:rPr>
              <a:t>челенджи</a:t>
            </a:r>
            <a:r>
              <a:rPr lang="ru-RU" sz="20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</a:rPr>
              <a:t> для соревнований с друзьями.</a:t>
            </a:r>
            <a:endParaRPr lang="ru-RU" sz="2000" dirty="0">
              <a:solidFill>
                <a:schemeClr val="tx1"/>
              </a:solidFill>
              <a:latin typeface="Verdana" pitchFamily="34" charset="0"/>
              <a:ea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c0b8bd033a_1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199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c0b8bd033a_1_11"/>
          <p:cNvSpPr/>
          <p:nvPr/>
        </p:nvSpPr>
        <p:spPr>
          <a:xfrm>
            <a:off x="0" y="0"/>
            <a:ext cx="3220500" cy="706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c0b8bd033a_1_11"/>
          <p:cNvSpPr/>
          <p:nvPr/>
        </p:nvSpPr>
        <p:spPr>
          <a:xfrm rot="5400000">
            <a:off x="3104525" y="1500300"/>
            <a:ext cx="845400" cy="7314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gc0b8bd033a_1_11"/>
          <p:cNvSpPr/>
          <p:nvPr/>
        </p:nvSpPr>
        <p:spPr>
          <a:xfrm>
            <a:off x="0" y="0"/>
            <a:ext cx="153300" cy="1965300"/>
          </a:xfrm>
          <a:prstGeom prst="rect">
            <a:avLst/>
          </a:prstGeom>
          <a:solidFill>
            <a:srgbClr val="D820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gc0b8bd033a_1_11"/>
          <p:cNvSpPr/>
          <p:nvPr/>
        </p:nvSpPr>
        <p:spPr>
          <a:xfrm>
            <a:off x="5369788" y="3429000"/>
            <a:ext cx="4596300" cy="821100"/>
          </a:xfrm>
          <a:prstGeom prst="rect">
            <a:avLst/>
          </a:prstGeom>
          <a:noFill/>
          <a:ln w="762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c0b8bd033a_1_11"/>
          <p:cNvSpPr txBox="1"/>
          <p:nvPr/>
        </p:nvSpPr>
        <p:spPr>
          <a:xfrm>
            <a:off x="5377150" y="3516300"/>
            <a:ext cx="458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Target Audience</a:t>
            </a:r>
            <a:endParaRPr sz="30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7472" y="539496"/>
            <a:ext cx="26974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latin typeface="Verdana" pitchFamily="34" charset="0"/>
                <a:ea typeface="Verdana" pitchFamily="34" charset="0"/>
              </a:rPr>
              <a:t>Рассчитано приложение на подростков, так как за частую они имеют много свободного времени. Домохозяйкам вряд ли понравится </a:t>
            </a:r>
            <a:r>
              <a:rPr lang="en-US" sz="1800" dirty="0" smtClean="0">
                <a:latin typeface="Verdana" pitchFamily="34" charset="0"/>
                <a:ea typeface="Verdana" pitchFamily="34" charset="0"/>
              </a:rPr>
              <a:t>Monochrome, </a:t>
            </a:r>
            <a:r>
              <a:rPr lang="ru-RU" sz="1800" dirty="0" smtClean="0">
                <a:latin typeface="Verdana" pitchFamily="34" charset="0"/>
                <a:ea typeface="Verdana" pitchFamily="34" charset="0"/>
              </a:rPr>
              <a:t>так что я бы не отнёс их в целевую аудиторию</a:t>
            </a:r>
            <a:endParaRPr lang="ru-RU" sz="1800" dirty="0">
              <a:latin typeface="Verdana" pitchFamily="34" charset="0"/>
              <a:ea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gc0b8bd033a_1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c0b8bd033a_1_21"/>
          <p:cNvSpPr/>
          <p:nvPr/>
        </p:nvSpPr>
        <p:spPr>
          <a:xfrm rot="5400000">
            <a:off x="7233675" y="1072725"/>
            <a:ext cx="777600" cy="487500"/>
          </a:xfrm>
          <a:prstGeom prst="triangle">
            <a:avLst>
              <a:gd name="adj" fmla="val 50000"/>
            </a:avLst>
          </a:prstGeom>
          <a:solidFill>
            <a:srgbClr val="D820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D820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gc0b8bd033a_1_21"/>
          <p:cNvSpPr/>
          <p:nvPr/>
        </p:nvSpPr>
        <p:spPr>
          <a:xfrm rot="5400000">
            <a:off x="6567050" y="1072725"/>
            <a:ext cx="777600" cy="487500"/>
          </a:xfrm>
          <a:prstGeom prst="triangle">
            <a:avLst>
              <a:gd name="adj" fmla="val 50000"/>
            </a:avLst>
          </a:prstGeom>
          <a:solidFill>
            <a:srgbClr val="D820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7" name="Picture 3" descr="C:\Users\пк\Downloads\qmjbWKG1mvM (1)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63072" y="660361"/>
            <a:ext cx="2890547" cy="55608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0b8bd033a_1_31"/>
          <p:cNvSpPr txBox="1"/>
          <p:nvPr/>
        </p:nvSpPr>
        <p:spPr>
          <a:xfrm>
            <a:off x="3690450" y="1053400"/>
            <a:ext cx="4811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err="1">
                <a:latin typeface="Verdana"/>
                <a:ea typeface="Verdana"/>
                <a:cs typeface="Verdana"/>
                <a:sym typeface="Verdana"/>
              </a:rPr>
              <a:t>Our</a:t>
            </a:r>
            <a:r>
              <a:rPr lang="ru-RU" sz="3000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3000" dirty="0" smtClean="0">
                <a:solidFill>
                  <a:srgbClr val="D82020"/>
                </a:solidFill>
                <a:latin typeface="Verdana"/>
                <a:ea typeface="Verdana"/>
                <a:cs typeface="Verdana"/>
                <a:sym typeface="Verdana"/>
              </a:rPr>
              <a:t>Way</a:t>
            </a:r>
            <a:endParaRPr sz="3000" dirty="0">
              <a:solidFill>
                <a:srgbClr val="D8202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8" name="Google Shape;138;gc0b8bd033a_1_31"/>
          <p:cNvSpPr/>
          <p:nvPr/>
        </p:nvSpPr>
        <p:spPr>
          <a:xfrm>
            <a:off x="3797863" y="966100"/>
            <a:ext cx="4596300" cy="821100"/>
          </a:xfrm>
          <a:prstGeom prst="rect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c0b8bd033a_1_31"/>
          <p:cNvSpPr/>
          <p:nvPr/>
        </p:nvSpPr>
        <p:spPr>
          <a:xfrm rot="10800000">
            <a:off x="5673300" y="5455650"/>
            <a:ext cx="845400" cy="7314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Овал 47"/>
          <p:cNvSpPr/>
          <p:nvPr/>
        </p:nvSpPr>
        <p:spPr>
          <a:xfrm>
            <a:off x="904240" y="2814320"/>
            <a:ext cx="193040" cy="1930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TextBox 48"/>
          <p:cNvSpPr txBox="1"/>
          <p:nvPr/>
        </p:nvSpPr>
        <p:spPr>
          <a:xfrm>
            <a:off x="1117600" y="2580640"/>
            <a:ext cx="8402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Сделать проект</a:t>
            </a:r>
            <a:endParaRPr lang="ru-RU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710175" cy="271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59450" y="0"/>
            <a:ext cx="3360450" cy="271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19900" y="0"/>
            <a:ext cx="2872099" cy="1661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327200" y="1661025"/>
            <a:ext cx="2857500" cy="200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37700" y="2710175"/>
            <a:ext cx="3482200" cy="240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2710175"/>
            <a:ext cx="3639001" cy="240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9"/>
          <p:cNvPicPr preferRelativeResize="0"/>
          <p:nvPr/>
        </p:nvPicPr>
        <p:blipFill rotWithShape="1">
          <a:blip r:embed="rId9">
            <a:alphaModFix/>
          </a:blip>
          <a:srcRect b="28366"/>
          <a:stretch/>
        </p:blipFill>
        <p:spPr>
          <a:xfrm>
            <a:off x="0" y="5110700"/>
            <a:ext cx="2321600" cy="182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321600" y="5110700"/>
            <a:ext cx="1317400" cy="182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959450" y="5110700"/>
            <a:ext cx="3360449" cy="182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623250" y="4656200"/>
            <a:ext cx="2321600" cy="227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710175" y="-28500"/>
            <a:ext cx="3249275" cy="273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477925" y="2620525"/>
            <a:ext cx="2872100" cy="203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319900" y="3670800"/>
            <a:ext cx="2872100" cy="200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9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322450" y="5680575"/>
            <a:ext cx="2872100" cy="12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Академия Калашников">
      <a:dk1>
        <a:srgbClr val="000000"/>
      </a:dk1>
      <a:lt1>
        <a:srgbClr val="FFFFFF"/>
      </a:lt1>
      <a:dk2>
        <a:srgbClr val="2F2A95"/>
      </a:dk2>
      <a:lt2>
        <a:srgbClr val="FFFFFF"/>
      </a:lt2>
      <a:accent1>
        <a:srgbClr val="FA4616"/>
      </a:accent1>
      <a:accent2>
        <a:srgbClr val="FFCD00"/>
      </a:accent2>
      <a:accent3>
        <a:srgbClr val="A64AC9"/>
      </a:accent3>
      <a:accent4>
        <a:srgbClr val="00A0E3"/>
      </a:accent4>
      <a:accent5>
        <a:srgbClr val="1EDDC3"/>
      </a:accent5>
      <a:accent6>
        <a:srgbClr val="24FF0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143</Words>
  <Application>Microsoft Office PowerPoint</Application>
  <PresentationFormat>Произвольный</PresentationFormat>
  <Paragraphs>13</Paragraphs>
  <Slides>6</Slides>
  <Notes>6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7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cp:lastModifiedBy>пк</cp:lastModifiedBy>
  <cp:revision>11</cp:revision>
  <dcterms:modified xsi:type="dcterms:W3CDTF">2021-06-03T13:57:51Z</dcterms:modified>
</cp:coreProperties>
</file>